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5" r:id="rId3"/>
    <p:sldId id="257" r:id="rId4"/>
    <p:sldId id="264" r:id="rId5"/>
    <p:sldId id="263" r:id="rId6"/>
    <p:sldId id="267" r:id="rId7"/>
    <p:sldId id="268" r:id="rId8"/>
    <p:sldId id="269" r:id="rId9"/>
    <p:sldId id="270" r:id="rId10"/>
    <p:sldId id="273" r:id="rId11"/>
    <p:sldId id="271" r:id="rId12"/>
    <p:sldId id="274" r:id="rId13"/>
    <p:sldId id="275" r:id="rId14"/>
    <p:sldId id="262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65"/>
            <p14:sldId id="257"/>
            <p14:sldId id="264"/>
          </p14:sldIdLst>
        </p14:section>
        <p14:section name="if __name__ == &quot;__main__&quot;:" id="{D4A4D323-2D92-4583-AF2E-FBD9CE8FCDEA}">
          <p14:sldIdLst>
            <p14:sldId id="263"/>
            <p14:sldId id="267"/>
            <p14:sldId id="268"/>
            <p14:sldId id="269"/>
            <p14:sldId id="270"/>
            <p14:sldId id="273"/>
            <p14:sldId id="271"/>
            <p14:sldId id="274"/>
            <p14:sldId id="275"/>
          </p14:sldIdLst>
        </p14:section>
        <p14:section name="The Omega" id="{FCE656FA-C0E7-4167-AC7A-BCE5DE7559D5}">
          <p14:sldIdLst>
            <p14:sldId id="262"/>
          </p14:sldIdLst>
        </p14:section>
        <p14:section name="Appendix" id="{F99F9345-5CD0-4830-9349-0C5A1E789042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2CA02C"/>
    <a:srgbClr val="1F77B4"/>
    <a:srgbClr val="FF7F00"/>
    <a:srgbClr val="4DA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3" autoAdjust="0"/>
  </p:normalViewPr>
  <p:slideViewPr>
    <p:cSldViewPr snapToGrid="0" showGuides="1">
      <p:cViewPr>
        <p:scale>
          <a:sx n="125" d="100"/>
          <a:sy n="125" d="100"/>
        </p:scale>
        <p:origin x="322" y="-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88" y="365126"/>
            <a:ext cx="10515600" cy="555714"/>
          </a:xfrm>
          <a:prstGeom prst="rect">
            <a:avLst/>
          </a:prstGeom>
        </p:spPr>
        <p:txBody>
          <a:bodyPr/>
          <a:lstStyle>
            <a:lvl1pPr>
              <a:defRPr lang="zh-CN" altLang="en-US" sz="4400" kern="1200" dirty="0">
                <a:solidFill>
                  <a:schemeClr val="tx1"/>
                </a:solidFill>
                <a:latin typeface="Calibri" panose="020F0502020204030204" pitchFamily="34" charset="0"/>
                <a:ea typeface="苹方-简" panose="020B0400000000000000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github.com/prs-eth/Marigol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ebp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41CAE699-DBC7-FC66-CFDD-877294D82C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1" b="21179"/>
          <a:stretch/>
        </p:blipFill>
        <p:spPr>
          <a:xfrm>
            <a:off x="-13711" y="0"/>
            <a:ext cx="12205712" cy="6858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-13712" y="0"/>
            <a:ext cx="12205711" cy="6857573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3" y="1533445"/>
            <a:ext cx="9755212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rgbClr val="FFFFFF"/>
                </a:solidFill>
                <a:latin typeface="Calibri"/>
                <a:cs typeface="Calibri"/>
              </a:rPr>
              <a:t>DepthMaster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0" y="5256297"/>
            <a:ext cx="20245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Ziyang Song</a:t>
            </a:r>
            <a:endParaRPr sz="2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81CDE149-25CB-171A-1749-7AA21A437913}"/>
              </a:ext>
            </a:extLst>
          </p:cNvPr>
          <p:cNvSpPr txBox="1"/>
          <p:nvPr/>
        </p:nvSpPr>
        <p:spPr>
          <a:xfrm>
            <a:off x="745951" y="2654265"/>
            <a:ext cx="77566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US" altLang="zh-CN" sz="2400" b="1" dirty="0">
                <a:solidFill>
                  <a:srgbClr val="FFFFFF"/>
                </a:solidFill>
                <a:latin typeface="Calibri"/>
                <a:cs typeface="Calibri"/>
              </a:rPr>
              <a:t>Taming Diffusion Models for Monocular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E32B-0727-467D-1A43-792DEEB16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E670FAA-F928-FCB4-77DA-9C7CC7F7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41"/>
            <a:ext cx="12192000" cy="48995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0BCE6-8D13-C31F-3689-C1A7DA6A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99724D-673A-0FBC-10CA-CF6617AA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0C346-CC90-F9CA-7986-BA7E63C4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0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6BBD4-0318-24C1-9DA3-616B1D80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 Training Curriculum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D261BD-9527-0297-76D9-C4808A30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941B40-53C9-1984-954A-1C744FCDC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64B2-86CA-627B-69EB-21CF5B0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7968F2-0C09-24B8-B190-AC71E30FB5E4}"/>
              </a:ext>
            </a:extLst>
          </p:cNvPr>
          <p:cNvSpPr txBox="1"/>
          <p:nvPr/>
        </p:nvSpPr>
        <p:spPr>
          <a:xfrm>
            <a:off x="509788" y="1114335"/>
            <a:ext cx="5400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由于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编码解码器的深度重建准确性足够高，我们专注于微调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实验表明，潜在空间监督有助于模型更好地捕捉整体场景结构，而像素级监督虽然改善了细粒度细节，但却引入了全局结构的扭曲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94749F-CDC5-4BC8-D167-C86679F8784F}"/>
                  </a:ext>
                </a:extLst>
              </p:cNvPr>
              <p:cNvSpPr txBox="1"/>
              <p:nvPr/>
            </p:nvSpPr>
            <p:spPr>
              <a:xfrm>
                <a:off x="509788" y="2314664"/>
                <a:ext cx="5400194" cy="207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基于这些观察，我们提出一种两阶段的训练策略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在</a:t>
                </a:r>
                <a:r>
                  <a:rPr lang="zh-CN" altLang="en-US" b="1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第一阶段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，我们的目标是训练一个能够在多种场景中稳健泛化的模型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为此，我们在潜在空间中施加约束，并结合特征对齐模块以增强模型的场景感知能力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. 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第一阶段的训练目标如下：</a:t>
                </a:r>
                <a:endParaRPr lang="en-US" altLang="zh-CN" b="0" i="0" dirty="0">
                  <a:solidFill>
                    <a:srgbClr val="1A1A1A"/>
                  </a:solidFill>
                  <a:effectLst/>
                  <a:latin typeface="Segoe UI" panose="020B0502040204020203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𝑠𝑡𝑎𝑔𝑒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𝑓𝑎</m:t>
                        </m:r>
                      </m:sub>
                    </m:sSub>
                  </m:oMath>
                </a14:m>
                <a:r>
                  <a:rPr lang="zh-CN" altLang="en-US" dirty="0"/>
                  <a:t>设置为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294749F-CDC5-4BC8-D167-C86679F8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88" y="2314664"/>
                <a:ext cx="5400194" cy="2076146"/>
              </a:xfrm>
              <a:prstGeom prst="rect">
                <a:avLst/>
              </a:prstGeom>
              <a:blipFill>
                <a:blip r:embed="rId2"/>
                <a:stretch>
                  <a:fillRect l="-1017" t="-2059" r="-1017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1F815C-CB6B-4B84-F1FE-53439A4EBAB8}"/>
                  </a:ext>
                </a:extLst>
              </p:cNvPr>
              <p:cNvSpPr txBox="1"/>
              <p:nvPr/>
            </p:nvSpPr>
            <p:spPr>
              <a:xfrm>
                <a:off x="6097122" y="1114335"/>
                <a:ext cx="5256678" cy="1776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在第二阶段，我们的目标是优化模型在细节保留上的表现。为了平衡结构和细节信息，我们引入了傅里叶增强模块。在获得深度预测后，我们在像素级别施加约束，并引入加权多方向梯度损失以增强边缘的清晰度。第二阶段的总目标函数如下：</a:t>
                </a:r>
                <a:endParaRPr lang="en-US" altLang="zh-CN" b="0" i="0" dirty="0">
                  <a:solidFill>
                    <a:srgbClr val="1A1A1A"/>
                  </a:solidFill>
                  <a:effectLst/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𝑠𝑡𝑎𝑔𝑒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81F815C-CB6B-4B84-F1FE-53439A4E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122" y="1114335"/>
                <a:ext cx="5256678" cy="1776897"/>
              </a:xfrm>
              <a:prstGeom prst="rect">
                <a:avLst/>
              </a:prstGeom>
              <a:blipFill>
                <a:blip r:embed="rId3"/>
                <a:stretch>
                  <a:fillRect l="-927" t="-2062" r="-463" b="-1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EEEFA-32D6-5725-CF89-9048AFA3A0A1}"/>
                  </a:ext>
                </a:extLst>
              </p:cNvPr>
              <p:cNvSpPr txBox="1"/>
              <p:nvPr/>
            </p:nvSpPr>
            <p:spPr>
              <a:xfrm>
                <a:off x="5965452" y="2967335"/>
                <a:ext cx="5256678" cy="944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𝑝𝑖𝑥𝑒𝑙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是</a:t>
                </a:r>
                <a:r>
                  <a:rPr lang="zh-CN" altLang="en-US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像素级</a:t>
                </a:r>
                <a:r>
                  <a:rPr lang="en-US" altLang="zh-CN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MSE</a:t>
                </a:r>
                <a:r>
                  <a:rPr lang="zh-CN" altLang="en-US" dirty="0">
                    <a:solidFill>
                      <a:srgbClr val="1A1A1A"/>
                    </a:solidFill>
                    <a:latin typeface="Segoe UI" panose="020B0502040204020203" pitchFamily="34" charset="0"/>
                  </a:rPr>
                  <a:t>损失，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设置为 </a:t>
                </a:r>
                <a:r>
                  <a:rPr lang="en-US" altLang="zh-CN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0.001</a:t>
                </a:r>
                <a:r>
                  <a:rPr lang="zh-CN" altLang="en-US" b="0" i="0" dirty="0"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。得益于两阶段的训练策略，模型在准确捕捉结构和保持清晰边缘方面都取得了良好的效果。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8FEEEFA-32D6-5725-CF89-9048AFA3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452" y="2967335"/>
                <a:ext cx="5256678" cy="944746"/>
              </a:xfrm>
              <a:prstGeom prst="rect">
                <a:avLst/>
              </a:prstGeom>
              <a:blipFill>
                <a:blip r:embed="rId4"/>
                <a:stretch>
                  <a:fillRect l="-1044" t="-3871" r="-928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1B8AF68-5863-FEF9-BEA1-FE862398BF63}"/>
              </a:ext>
            </a:extLst>
          </p:cNvPr>
          <p:cNvSpPr txBox="1"/>
          <p:nvPr/>
        </p:nvSpPr>
        <p:spPr>
          <a:xfrm>
            <a:off x="424444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RGB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C215A6-EB67-FE31-85BA-52552D724A67}"/>
              </a:ext>
            </a:extLst>
          </p:cNvPr>
          <p:cNvSpPr txBox="1"/>
          <p:nvPr/>
        </p:nvSpPr>
        <p:spPr>
          <a:xfrm>
            <a:off x="2399252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628E3E-FC0E-8003-4BB2-96FD6EF0CDD8}"/>
              </a:ext>
            </a:extLst>
          </p:cNvPr>
          <p:cNvSpPr txBox="1"/>
          <p:nvPr/>
        </p:nvSpPr>
        <p:spPr>
          <a:xfrm>
            <a:off x="4456948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Marigold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26E6F8B-B94C-1A25-32CE-76040A953A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4" t="3520" r="833" b="1909"/>
          <a:stretch>
            <a:fillRect/>
          </a:stretch>
        </p:blipFill>
        <p:spPr>
          <a:xfrm>
            <a:off x="0" y="4652292"/>
            <a:ext cx="12192000" cy="12631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79D124A-1421-752B-C508-CD0AE46B61A9}"/>
              </a:ext>
            </a:extLst>
          </p:cNvPr>
          <p:cNvSpPr txBox="1"/>
          <p:nvPr/>
        </p:nvSpPr>
        <p:spPr>
          <a:xfrm>
            <a:off x="6311611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DAv2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8CBE3F-32CC-0B56-1B88-42F4248790D0}"/>
              </a:ext>
            </a:extLst>
          </p:cNvPr>
          <p:cNvSpPr txBox="1"/>
          <p:nvPr/>
        </p:nvSpPr>
        <p:spPr>
          <a:xfrm>
            <a:off x="8286419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Lotus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B4C8C4-5502-FEC3-3EB7-D09104497DD7}"/>
              </a:ext>
            </a:extLst>
          </p:cNvPr>
          <p:cNvSpPr txBox="1"/>
          <p:nvPr/>
        </p:nvSpPr>
        <p:spPr>
          <a:xfrm>
            <a:off x="10344115" y="5915416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Ours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00006119-BE7D-304F-A870-29DC8BB4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Training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93703E-60DD-13F3-0C6B-1D0E8DBC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A4FB9A-E608-36A2-5378-D0C1A7E2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55A34F-D62F-9624-F269-744F6230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6B9084-7CDF-B666-07B5-AD7D5066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598"/>
            <a:ext cx="12192000" cy="35327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54C9AA3-51B6-D364-1076-3BED02F97F6B}"/>
              </a:ext>
            </a:extLst>
          </p:cNvPr>
          <p:cNvSpPr txBox="1"/>
          <p:nvPr/>
        </p:nvSpPr>
        <p:spPr>
          <a:xfrm>
            <a:off x="349624" y="485438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至少需要训练</a:t>
            </a:r>
            <a:r>
              <a:rPr lang="en-US" altLang="zh-CN" dirty="0"/>
              <a:t>30000</a:t>
            </a:r>
            <a:r>
              <a:rPr lang="zh-CN" altLang="en-US" dirty="0"/>
              <a:t>轮次结果才会相近</a:t>
            </a:r>
          </a:p>
        </p:txBody>
      </p:sp>
    </p:spTree>
    <p:extLst>
      <p:ext uri="{BB962C8B-B14F-4D97-AF65-F5344CB8AC3E}">
        <p14:creationId xmlns:p14="http://schemas.microsoft.com/office/powerpoint/2010/main" val="316125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A12C5-B472-D611-D52B-201A67F2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26C942-83A4-210F-FF40-A9CDD316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A1759-E8A3-46AF-A29D-8038E2A2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F3D30D-F17B-1C52-839C-D456890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18993F-F36E-4AB4-EBE1-E741023A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" y="1398494"/>
            <a:ext cx="2070468" cy="1552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C21351-BDB3-051A-26C1-80899C76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49" y="3841943"/>
            <a:ext cx="3244766" cy="1825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48482E-97BE-C1C1-90EC-B392D7D0F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04" y="1398494"/>
            <a:ext cx="2070468" cy="1552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B29341-1EE1-F755-B351-435BE5AEF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15" y="3841943"/>
            <a:ext cx="3244769" cy="18251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ACC958-3F17-21FA-6CBE-F8FBBCC72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78" y="1293389"/>
            <a:ext cx="1383775" cy="18450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D93387-9CF0-F325-4F14-0295172D9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54" y="1303089"/>
            <a:ext cx="1383776" cy="18450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FF0B68-0CC1-AF49-2BFA-4244A25A0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81" y="3856747"/>
            <a:ext cx="3244766" cy="1825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3968A88-2471-FD9E-0466-FE42ED51CA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03" y="1293388"/>
            <a:ext cx="1383775" cy="1845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6B5D89-DBFC-94FA-FE81-B33D1DC0F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72" y="1398494"/>
            <a:ext cx="2070468" cy="155285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52D540A-F0F8-46FA-932F-AD22BC945701}"/>
              </a:ext>
            </a:extLst>
          </p:cNvPr>
          <p:cNvSpPr txBox="1"/>
          <p:nvPr/>
        </p:nvSpPr>
        <p:spPr>
          <a:xfrm>
            <a:off x="400264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BB0E84-36DA-1678-7681-C99219A0875F}"/>
              </a:ext>
            </a:extLst>
          </p:cNvPr>
          <p:cNvSpPr txBox="1"/>
          <p:nvPr/>
        </p:nvSpPr>
        <p:spPr>
          <a:xfrm>
            <a:off x="2470732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798E4BC-9D47-E6BB-9828-CE5F44B270FC}"/>
              </a:ext>
            </a:extLst>
          </p:cNvPr>
          <p:cNvSpPr txBox="1"/>
          <p:nvPr/>
        </p:nvSpPr>
        <p:spPr>
          <a:xfrm>
            <a:off x="4541200" y="2971800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70BF10-24EC-BEA7-B0EA-C0EF3B3D4139}"/>
              </a:ext>
            </a:extLst>
          </p:cNvPr>
          <p:cNvSpPr txBox="1"/>
          <p:nvPr/>
        </p:nvSpPr>
        <p:spPr>
          <a:xfrm>
            <a:off x="6676336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648709-50DD-59C1-5E80-DEFAB42B518B}"/>
              </a:ext>
            </a:extLst>
          </p:cNvPr>
          <p:cNvSpPr txBox="1"/>
          <p:nvPr/>
        </p:nvSpPr>
        <p:spPr>
          <a:xfrm>
            <a:off x="8062359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AC9A306-E3B8-3894-558A-64F1B182E40A}"/>
              </a:ext>
            </a:extLst>
          </p:cNvPr>
          <p:cNvSpPr txBox="1"/>
          <p:nvPr/>
        </p:nvSpPr>
        <p:spPr>
          <a:xfrm>
            <a:off x="9448382" y="316292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8F2A210-CD7E-BA89-5FBC-AC7A409C2D42}"/>
              </a:ext>
            </a:extLst>
          </p:cNvPr>
          <p:cNvSpPr txBox="1"/>
          <p:nvPr/>
        </p:nvSpPr>
        <p:spPr>
          <a:xfrm>
            <a:off x="2192330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F88647-E9A6-653C-C235-B9B464D88DFD}"/>
              </a:ext>
            </a:extLst>
          </p:cNvPr>
          <p:cNvSpPr txBox="1"/>
          <p:nvPr/>
        </p:nvSpPr>
        <p:spPr>
          <a:xfrm>
            <a:off x="5437094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AAF2CA6-D22B-567D-67BC-1183775F0782}"/>
              </a:ext>
            </a:extLst>
          </p:cNvPr>
          <p:cNvSpPr txBox="1"/>
          <p:nvPr/>
        </p:nvSpPr>
        <p:spPr>
          <a:xfrm>
            <a:off x="8681858" y="570898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871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Gupta Y C, Panwar S,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Banyal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N, et al. Marigold[M]//Floriculture and Ornamental Plants. Singapore: Springer Nature Singapore, 2022: 1-23.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Peebles W, Xie S. Scalable diffusion models with transformers[C]//Proceedings of the IEEE/CVF international conference on computer vision. 2023: 4195-4205.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Rombach R,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Lorenz D, et al. High-resolution image synthesis with latent diffusion models[C]//Proceedings of the IEEE/CVF conference on computer vision and pattern recognition. </a:t>
            </a:r>
            <a:r>
              <a:rPr lang="zh-CN" alt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2022: 10684-10695.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316BC7-F621-8640-C8CD-9AD167B7CAF8}"/>
              </a:ext>
            </a:extLst>
          </p:cNvPr>
          <p:cNvSpPr txBox="1"/>
          <p:nvPr/>
        </p:nvSpPr>
        <p:spPr>
          <a:xfrm>
            <a:off x="703943" y="4424034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3DB29-2FD3-2385-9D31-C69E167E0E7B}"/>
              </a:ext>
            </a:extLst>
          </p:cNvPr>
          <p:cNvSpPr txBox="1"/>
          <p:nvPr/>
        </p:nvSpPr>
        <p:spPr>
          <a:xfrm>
            <a:off x="849085" y="4883277"/>
            <a:ext cx="584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F804B-A103-D717-3178-B5245182A2EB}"/>
              </a:ext>
            </a:extLst>
          </p:cNvPr>
          <p:cNvSpPr txBox="1"/>
          <p:nvPr/>
        </p:nvSpPr>
        <p:spPr>
          <a:xfrm>
            <a:off x="849085" y="4080873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The code is based on </a:t>
            </a:r>
            <a:r>
              <a:rPr lang="en-US" altLang="zh-CN" b="0" i="0" u="sng" dirty="0">
                <a:solidFill>
                  <a:srgbClr val="0969DA"/>
                </a:solidFill>
                <a:effectLst/>
                <a:latin typeface="-apple-system"/>
                <a:hlinkClick r:id="rId4"/>
              </a:rPr>
              <a:t>Marigold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8ADF23-33E1-39D0-29E9-AA546C98BD8D}"/>
              </a:ext>
            </a:extLst>
          </p:cNvPr>
          <p:cNvSpPr txBox="1"/>
          <p:nvPr/>
        </p:nvSpPr>
        <p:spPr>
          <a:xfrm>
            <a:off x="703943" y="3639206"/>
            <a:ext cx="6097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altLang="zh-CN" sz="2400" b="1" dirty="0"/>
              <a:t>Acknowledge: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7C21839-198A-6040-93FB-CCF2818A92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020" b="1997"/>
          <a:stretch>
            <a:fillRect/>
          </a:stretch>
        </p:blipFill>
        <p:spPr>
          <a:xfrm>
            <a:off x="6096000" y="3980179"/>
            <a:ext cx="5286984" cy="14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F04D62-8D9B-418B-7C5C-2615E5FC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5862F5-496C-422D-CF12-36F759FF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D4EDE4-745B-8FB1-0F97-52F1D9D6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0770A-4565-62CD-C711-E5F5C251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82" y="1627632"/>
            <a:ext cx="694763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2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D029D5-F012-D665-444B-7FB257E0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1137FD-8C95-C613-17B2-24676AF3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7D382-CDA4-7BD7-8449-012536A0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8A69FD8-20CE-0CF7-8CA0-0EA2422538F3}"/>
              </a:ext>
            </a:extLst>
          </p:cNvPr>
          <p:cNvSpPr txBox="1">
            <a:spLocks/>
          </p:cNvSpPr>
          <p:nvPr/>
        </p:nvSpPr>
        <p:spPr>
          <a:xfrm>
            <a:off x="541985" y="363600"/>
            <a:ext cx="11251085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the </a:t>
            </a:r>
            <a:r>
              <a:rPr lang="en-US" altLang="zh-CN" b="1" dirty="0">
                <a:solidFill>
                  <a:srgbClr val="377EB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Marigold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fine-tuning protocol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37D10-D3B8-2F8D-FD2E-243D4356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77" y="1105469"/>
            <a:ext cx="8303046" cy="46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6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16E14C-C495-56B9-599F-0DC17BEFE8B1}"/>
              </a:ext>
            </a:extLst>
          </p:cNvPr>
          <p:cNvSpPr txBox="1">
            <a:spLocks/>
          </p:cNvSpPr>
          <p:nvPr/>
        </p:nvSpPr>
        <p:spPr>
          <a:xfrm>
            <a:off x="541986" y="363600"/>
            <a:ext cx="10515600" cy="63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the </a:t>
            </a:r>
            <a:r>
              <a:rPr lang="en-US" altLang="zh-CN" b="1" dirty="0">
                <a:solidFill>
                  <a:srgbClr val="377EB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Marigold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inference scheme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677DA5-5FA6-2A60-7AC1-60100734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83" y="1120658"/>
            <a:ext cx="9566234" cy="4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D830D2D-137F-590B-231C-73956F8D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536" y="365126"/>
            <a:ext cx="10515600" cy="6501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苹方-简" panose="020B0400000000000000" pitchFamily="34" charset="-122"/>
              </a:rPr>
              <a:t>Compare</a:t>
            </a:r>
            <a:r>
              <a:rPr lang="zh-CN" altLang="en-US" dirty="0">
                <a:latin typeface="Calibri" panose="020F0502020204030204" pitchFamily="34" charset="0"/>
                <a:ea typeface="苹方-简" panose="020B0400000000000000" pitchFamily="34" charset="-122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苹方-简" panose="020B0400000000000000" pitchFamily="34" charset="-122"/>
              </a:rPr>
              <a:t>with Traditional method</a:t>
            </a:r>
            <a:endParaRPr lang="zh-CN" altLang="en-US" dirty="0">
              <a:latin typeface="Calibri" panose="020F0502020204030204" pitchFamily="34" charset="0"/>
              <a:ea typeface="苹方-简" panose="020B0400000000000000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E2E23C-8E0B-94AE-F4FA-3FD2A209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55A035-1DCB-91CE-982C-182B7C20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28FB6-683D-F8E3-1983-66CE2548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E052AD-1888-98EA-BA9C-C280191997A0}"/>
              </a:ext>
            </a:extLst>
          </p:cNvPr>
          <p:cNvSpPr txBox="1"/>
          <p:nvPr/>
        </p:nvSpPr>
        <p:spPr>
          <a:xfrm>
            <a:off x="398369" y="1447871"/>
            <a:ext cx="60948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一、建模能力上的优势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生成建模能力强：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扩散模型是一种概率生成模型，擅长从复杂分布中建模和生成高质量的输出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这种特性在深度估计中表现为：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可以学习复杂的深度分布（如多峰、遮挡、边界锐利变化等场景）；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能够以更自然、细腻的方式恢复深度图，细节还原能力强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对不确定性建模更好：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传统深度估计方法往往只能输出一个确定的深度图，而扩散模型天然可以输出多种可能结果（通过多次采样），具备不确定性表达能力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逐步反向预测机制更稳定：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扩散模型通过逐步去噪生成深度图，每一步引导预测更接近真实值，从而更稳定地获得高质量深度估计，尤其在精细结构和边缘表现上优于常规网络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2BD6A6-2B40-4F0E-31E2-0C0F744F2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67" y="1485482"/>
            <a:ext cx="2717422" cy="20380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790C90-A434-ACE6-993C-5447C99A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67" y="3523547"/>
            <a:ext cx="2717422" cy="20380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80A8D0-F80C-1276-C767-2BB76D94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45" y="1485481"/>
            <a:ext cx="2717422" cy="20380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822351-A4AE-7044-CB0A-FE3BC85A2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45" y="3523547"/>
            <a:ext cx="2717422" cy="20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33F3955-69E4-9A24-E718-3011A058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241"/>
            <a:ext cx="12192000" cy="48995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BC649E-90B3-040E-B354-5D2D5131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Alignment Module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BA09F3-AB30-6C24-62E9-626F75F3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49F0B-930E-2621-C057-44899556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93F48-BABC-89A3-BA8A-6A1A5B29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547D47-F8E2-291D-657A-C26269AA5177}"/>
              </a:ext>
            </a:extLst>
          </p:cNvPr>
          <p:cNvSpPr txBox="1"/>
          <p:nvPr/>
        </p:nvSpPr>
        <p:spPr>
          <a:xfrm>
            <a:off x="509788" y="1397675"/>
            <a:ext cx="4969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StableDiffusionv2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由两个组件组成：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编码器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解码器和去噪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U-Net. 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编码器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解码器负责特征压缩，旨在减少推理时间和训练成本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经过图像重建训练，它主要捕捉低级特征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just"/>
            <a:endParaRPr lang="en-US" altLang="zh-CN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负责从噪声图像中恢复图像，使其能够利用场景感知和推理能力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然而，由于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U-Net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是通过重建任务进行训练的，它倾向于过分强调细微的颜色细节，导致产生“伪纹理”，而不是捕捉真实结构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just"/>
            <a:endParaRPr lang="en-US" altLang="zh-CN" b="0" i="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pPr algn="just"/>
            <a:r>
              <a:rPr lang="zh-CN" altLang="en-US" dirty="0"/>
              <a:t>受到</a:t>
            </a:r>
            <a:r>
              <a:rPr lang="en-US" altLang="zh-CN" dirty="0"/>
              <a:t>REPA</a:t>
            </a:r>
            <a:r>
              <a:rPr lang="zh-CN" altLang="en-US" dirty="0"/>
              <a:t>的启发，本论文引入了语义正则化，以增强</a:t>
            </a:r>
            <a:r>
              <a:rPr lang="en-US" altLang="zh-CN" dirty="0"/>
              <a:t>U-Net</a:t>
            </a:r>
            <a:r>
              <a:rPr lang="zh-CN" altLang="en-US" dirty="0"/>
              <a:t>的场景表示能力，并防止对表面颜色信息的过拟合</a:t>
            </a:r>
            <a:r>
              <a:rPr lang="en-US" altLang="zh-CN" dirty="0"/>
              <a:t>. </a:t>
            </a:r>
            <a:endParaRPr lang="en-US" altLang="zh-CN" dirty="0">
              <a:solidFill>
                <a:srgbClr val="1A1A1A"/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0D6828-742E-24C1-4C93-BC2A8B81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" r="190" b="59349"/>
          <a:stretch>
            <a:fillRect/>
          </a:stretch>
        </p:blipFill>
        <p:spPr>
          <a:xfrm>
            <a:off x="5479677" y="1397675"/>
            <a:ext cx="6712324" cy="11627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CB576A-E740-5023-10AB-FC42B952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23" y="2653931"/>
            <a:ext cx="6603981" cy="27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3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ED06-5592-84A9-29A9-78852CFE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063EF6F-9B27-6FB5-E00B-89024E11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Alignment Module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6F7C95-9A63-80D1-6E9C-5A2B5052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5F8F22-9699-E819-FA5D-AF9AE927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5A0237-40AC-DAB5-3214-8A6F1AD6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24314A-69FC-6783-E8D2-FDF7F4A80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80" r="49430"/>
          <a:stretch>
            <a:fillRect/>
          </a:stretch>
        </p:blipFill>
        <p:spPr>
          <a:xfrm>
            <a:off x="6026524" y="1815040"/>
            <a:ext cx="6165476" cy="288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CF1615-CB4C-BAF0-128A-0146FD3C5C31}"/>
              </a:ext>
            </a:extLst>
          </p:cNvPr>
          <p:cNvSpPr txBox="1"/>
          <p:nvPr/>
        </p:nvSpPr>
        <p:spPr>
          <a:xfrm>
            <a:off x="7014882" y="5788387"/>
            <a:ext cx="51771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DINOv2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是一种基于 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Vision Transformer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（</a:t>
            </a:r>
            <a:r>
              <a:rPr lang="en-US" altLang="zh-CN" sz="1050" dirty="0" err="1">
                <a:solidFill>
                  <a:schemeClr val="bg2">
                    <a:lumMod val="50000"/>
                  </a:schemeClr>
                </a:solidFill>
              </a:rPr>
              <a:t>ViT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）的自监督视觉编码器，通过知识蒸馏的方式训练，能够提取通用、可迁移的图像特征，用于图像分类、分割、深度估计等多种视觉任务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它的训练使用了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1.42 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亿张图像，在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张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A100 GPU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</a:rPr>
              <a:t>上训练数周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zh-CN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25840D-46BC-FC3A-BD6D-4CAC0486CE00}"/>
                  </a:ext>
                </a:extLst>
              </p:cNvPr>
              <p:cNvSpPr txBox="1"/>
              <p:nvPr/>
            </p:nvSpPr>
            <p:spPr>
              <a:xfrm>
                <a:off x="705971" y="1593476"/>
                <a:ext cx="45652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本文使用了</a:t>
                </a:r>
                <a:r>
                  <a:rPr lang="en-US" altLang="zh-CN" b="1" dirty="0"/>
                  <a:t>DINOv2</a:t>
                </a:r>
                <a:r>
                  <a:rPr lang="zh-CN" altLang="en-US" dirty="0"/>
                  <a:t>作为预训练的编码器，对于给定的</a:t>
                </a:r>
                <a:r>
                  <a:rPr lang="en-US" altLang="zh-CN" dirty="0"/>
                  <a:t>RGB</a:t>
                </a:r>
                <a:r>
                  <a:rPr lang="zh-CN" altLang="en-US" dirty="0"/>
                  <a:t>图像</a:t>
                </a:r>
                <a:r>
                  <a:rPr lang="en-US" altLang="zh-CN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zh-CN" altLang="en-US" dirty="0"/>
                  <a:t>其中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为图像输了，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为特征维度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25840D-46BC-FC3A-BD6D-4CAC0486C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1593476"/>
                <a:ext cx="4565276" cy="923330"/>
              </a:xfrm>
              <a:prstGeom prst="rect">
                <a:avLst/>
              </a:prstGeom>
              <a:blipFill>
                <a:blip r:embed="rId3"/>
                <a:stretch>
                  <a:fillRect l="-1202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A6ACD5-06A9-5909-3A40-21A1D0C962F8}"/>
                  </a:ext>
                </a:extLst>
              </p:cNvPr>
              <p:cNvSpPr txBox="1"/>
              <p:nvPr/>
            </p:nvSpPr>
            <p:spPr>
              <a:xfrm>
                <a:off x="705971" y="2575362"/>
                <a:ext cx="45652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同时经过编码后的图像经过</a:t>
                </a:r>
                <a:r>
                  <a:rPr lang="en-US" altLang="zh-CN" dirty="0" err="1"/>
                  <a:t>Unet</a:t>
                </a:r>
                <a:r>
                  <a:rPr lang="zh-CN" altLang="en-US" dirty="0"/>
                  <a:t>对图像进行编码，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𝑢𝑛𝑒𝑡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A6ACD5-06A9-5909-3A40-21A1D0C9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2575362"/>
                <a:ext cx="4565276" cy="646331"/>
              </a:xfrm>
              <a:prstGeom prst="rect">
                <a:avLst/>
              </a:prstGeom>
              <a:blipFill>
                <a:blip r:embed="rId4"/>
                <a:stretch>
                  <a:fillRect l="-1202" t="-4717" r="-801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27C8E-A5CB-EE58-8CA0-170C75527D5F}"/>
                  </a:ext>
                </a:extLst>
              </p:cNvPr>
              <p:cNvSpPr txBox="1"/>
              <p:nvPr/>
            </p:nvSpPr>
            <p:spPr>
              <a:xfrm>
                <a:off x="705971" y="3258434"/>
                <a:ext cx="4565276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将</a:t>
                </a:r>
                <a:r>
                  <a:rPr lang="en-US" altLang="zh-CN" dirty="0"/>
                  <a:t>U-Net</a:t>
                </a:r>
                <a:r>
                  <a:rPr lang="zh-CN" altLang="en-US" dirty="0"/>
                  <a:t>编码后的特征图与预训练模型编码后的特征图进行对齐训练，损失函数为：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𝑓𝑎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𝑢𝑛𝑒𝑡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𝑢𝑛𝑒𝑡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627C8E-A5CB-EE58-8CA0-170C75527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3258434"/>
                <a:ext cx="4565276" cy="945580"/>
              </a:xfrm>
              <a:prstGeom prst="rect">
                <a:avLst/>
              </a:prstGeom>
              <a:blipFill>
                <a:blip r:embed="rId5"/>
                <a:stretch>
                  <a:fillRect l="-1202" t="-387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639E247-2D7E-A5C8-D5E9-B1A50AE6DA8E}"/>
              </a:ext>
            </a:extLst>
          </p:cNvPr>
          <p:cNvSpPr txBox="1"/>
          <p:nvPr/>
        </p:nvSpPr>
        <p:spPr>
          <a:xfrm>
            <a:off x="705971" y="4204014"/>
            <a:ext cx="4565276" cy="945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通过特征对齐，</a:t>
            </a:r>
            <a:r>
              <a:rPr lang="en-US" altLang="zh-CN" dirty="0"/>
              <a:t>U-Net </a:t>
            </a:r>
            <a:r>
              <a:rPr lang="zh-CN" altLang="en-US" dirty="0"/>
              <a:t>学习到更具语义意义的表示，提高了其泛化能力，同时避免了对低级细节的过拟合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110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03C40-C755-F69E-D228-98ACEDDC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Enhancement Module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3F68F4-72D8-9E08-EDD4-2C9AE434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0DE95F-9E07-BF7E-BAA0-A4467731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37BD5-92C4-5630-95E5-3700DF5B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303B58-064C-C82B-2DA0-0458CFE4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86" t="40949" r="422" b="1"/>
          <a:stretch>
            <a:fillRect/>
          </a:stretch>
        </p:blipFill>
        <p:spPr>
          <a:xfrm>
            <a:off x="6026400" y="1814400"/>
            <a:ext cx="5997388" cy="28931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C1B6FE-674F-CC42-9E98-ECCD690D351C}"/>
              </a:ext>
            </a:extLst>
          </p:cNvPr>
          <p:cNvSpPr txBox="1"/>
          <p:nvPr/>
        </p:nvSpPr>
        <p:spPr>
          <a:xfrm>
            <a:off x="705971" y="1593476"/>
            <a:ext cx="4565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单步推理有效地加快了深度图的计算过程，通过避免多步迭代和多次运行积分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然而，扩散模型输出的细粒度特性通常源于迭代精炼过程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因此，单目推理的模型往往会使得预测的结果较为模糊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BB2E0C-DFE5-0C6D-1D8E-24FAC805F680}"/>
              </a:ext>
            </a:extLst>
          </p:cNvPr>
          <p:cNvSpPr txBox="1"/>
          <p:nvPr/>
        </p:nvSpPr>
        <p:spPr>
          <a:xfrm>
            <a:off x="705971" y="3070804"/>
            <a:ext cx="456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由此，本文提出了</a:t>
            </a:r>
            <a:r>
              <a:rPr lang="zh-CN" altLang="en-US" b="1" dirty="0">
                <a:solidFill>
                  <a:srgbClr val="1A1A1A"/>
                </a:solidFill>
                <a:latin typeface="Segoe UI" panose="020B0502040204020203" pitchFamily="34" charset="0"/>
              </a:rPr>
              <a:t>傅里叶增强模块</a:t>
            </a:r>
            <a:r>
              <a:rPr lang="zh-CN" altLang="en-US" dirty="0">
                <a:solidFill>
                  <a:srgbClr val="1A1A1A"/>
                </a:solidFill>
                <a:latin typeface="Segoe UI" panose="020B0502040204020203" pitchFamily="34" charset="0"/>
              </a:rPr>
              <a:t>来将细节高清化</a:t>
            </a:r>
            <a:r>
              <a:rPr lang="en-US" altLang="zh-CN" dirty="0">
                <a:solidFill>
                  <a:srgbClr val="1A1A1A"/>
                </a:solidFill>
                <a:latin typeface="Segoe UI" panose="020B0502040204020203" pitchFamily="34" charset="0"/>
              </a:rPr>
              <a:t>.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CCCDAD-FC07-84CA-428F-09EAEF329788}"/>
              </a:ext>
            </a:extLst>
          </p:cNvPr>
          <p:cNvSpPr txBox="1"/>
          <p:nvPr/>
        </p:nvSpPr>
        <p:spPr>
          <a:xfrm>
            <a:off x="705971" y="3717135"/>
            <a:ext cx="456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受到</a:t>
            </a:r>
            <a:r>
              <a:rPr lang="en-US" altLang="zh-CN" dirty="0" err="1"/>
              <a:t>DiffusionEdge</a:t>
            </a:r>
            <a:r>
              <a:rPr lang="zh-CN" altLang="en-US" dirty="0"/>
              <a:t>的启发，该模块在频域中运行，以模拟迭代精细化过程对不同频带的关注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88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E4886-8D2B-9583-000A-85C42C204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61B7B-DCE0-55DD-A946-A6C8B961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 Enhancement Module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7F21AB-E21B-213C-89FD-3EC17E2B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DepthMaster: Taming Diffusion Models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2A4754-1E48-5114-4A75-B911EFE2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Ziyang Song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6276E3-C489-69B7-DBCF-E0D14822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083BA6-0B0C-212E-9CCD-3A7029DA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86" t="40949" r="422" b="1"/>
          <a:stretch>
            <a:fillRect/>
          </a:stretch>
        </p:blipFill>
        <p:spPr>
          <a:xfrm>
            <a:off x="6026400" y="1814400"/>
            <a:ext cx="5997388" cy="28931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C0DC27-4BD7-5EC3-144A-203832B54717}"/>
              </a:ext>
            </a:extLst>
          </p:cNvPr>
          <p:cNvSpPr txBox="1"/>
          <p:nvPr/>
        </p:nvSpPr>
        <p:spPr>
          <a:xfrm>
            <a:off x="705971" y="1231760"/>
            <a:ext cx="456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具体来说，傅里叶增强模块由两个组件组成：一个用于</a:t>
            </a:r>
            <a:r>
              <a:rPr lang="zh-CN" altLang="en-US" b="1" dirty="0"/>
              <a:t>一般结构捕捉的空间通道</a:t>
            </a:r>
            <a:r>
              <a:rPr lang="zh-CN" altLang="en-US" dirty="0"/>
              <a:t>和一个用于细节</a:t>
            </a:r>
            <a:r>
              <a:rPr lang="zh-CN" altLang="en-US" b="1" dirty="0"/>
              <a:t>增强的频率通道</a:t>
            </a:r>
            <a:r>
              <a:rPr lang="en-US" altLang="zh-CN" dirty="0"/>
              <a:t>.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D4063A-7157-0D03-6C21-1508659FD33C}"/>
                  </a:ext>
                </a:extLst>
              </p:cNvPr>
              <p:cNvSpPr txBox="1"/>
              <p:nvPr/>
            </p:nvSpPr>
            <p:spPr>
              <a:xfrm>
                <a:off x="705971" y="2207875"/>
                <a:ext cx="4565276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在</a:t>
                </a:r>
                <a:r>
                  <a:rPr lang="zh-CN" altLang="en-US" b="1" dirty="0"/>
                  <a:t>频率通道</a:t>
                </a:r>
                <a:r>
                  <a:rPr lang="zh-CN" altLang="en-US" dirty="0"/>
                  <a:t>中，来自</a:t>
                </a:r>
                <a:r>
                  <a:rPr lang="en-US" altLang="zh-CN" dirty="0"/>
                  <a:t>U-Net</a:t>
                </a:r>
                <a:r>
                  <a:rPr lang="zh-CN" altLang="en-US" dirty="0"/>
                  <a:t>的中间模块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会</m:t>
                    </m:r>
                  </m:oMath>
                </a14:m>
                <a:r>
                  <a:rPr lang="zh-CN" altLang="en-US" dirty="0"/>
                  <a:t>首先通过</a:t>
                </a:r>
                <a:r>
                  <a:rPr lang="en-US" altLang="zh-CN" dirty="0"/>
                  <a:t>2D </a:t>
                </a:r>
                <a:r>
                  <a:rPr lang="zh-CN" altLang="en-US" dirty="0"/>
                  <a:t>快速傅里叶变换（</a:t>
                </a:r>
                <a:r>
                  <a:rPr lang="en-US" altLang="zh-CN" dirty="0"/>
                  <a:t>FFT</a:t>
                </a:r>
                <a:r>
                  <a:rPr lang="zh-CN" altLang="en-US" dirty="0"/>
                  <a:t>）被转换到频率域中，得到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𝑚𝑖𝑑𝑓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3D4063A-7157-0D03-6C21-1508659F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2207875"/>
                <a:ext cx="4565276" cy="945580"/>
              </a:xfrm>
              <a:prstGeom prst="rect">
                <a:avLst/>
              </a:prstGeom>
              <a:blipFill>
                <a:blip r:embed="rId3"/>
                <a:stretch>
                  <a:fillRect l="-1202" t="-3226" r="-1068" b="-7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866D31-CC0D-45E3-FF95-5FD5D2F4268B}"/>
                  </a:ext>
                </a:extLst>
              </p:cNvPr>
              <p:cNvSpPr txBox="1"/>
              <p:nvPr/>
            </p:nvSpPr>
            <p:spPr>
              <a:xfrm>
                <a:off x="705971" y="3206240"/>
                <a:ext cx="4565276" cy="1798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为了自适应地在不同频段之间平衡信息，一个由</a:t>
                </a:r>
                <a:r>
                  <a:rPr lang="zh-CN" altLang="en-US" b="1" dirty="0"/>
                  <a:t>卷积层和激活层组成的调制器</a:t>
                </a:r>
                <a:r>
                  <a:rPr lang="zh-CN" altLang="en-US" dirty="0"/>
                  <a:t>会作用于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𝑚𝑖𝑑𝑓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zh-CN" altLang="en-US" dirty="0"/>
                  <a:t>增强后的特征随后通过二维逆快速傅里叶变换（</a:t>
                </a:r>
                <a:r>
                  <a:rPr lang="en-US" altLang="zh-CN" dirty="0" err="1"/>
                  <a:t>iFFT</a:t>
                </a:r>
                <a:r>
                  <a:rPr lang="zh-CN" altLang="en-US" dirty="0"/>
                  <a:t>）被转换回空间域，表示为：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𝑖𝐹𝐹𝑇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𝐹𝐹𝑇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表示激活函数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866D31-CC0D-45E3-FF95-5FD5D2F4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3206240"/>
                <a:ext cx="4565276" cy="1798826"/>
              </a:xfrm>
              <a:prstGeom prst="rect">
                <a:avLst/>
              </a:prstGeom>
              <a:blipFill>
                <a:blip r:embed="rId4"/>
                <a:stretch>
                  <a:fillRect l="-1202" t="-2034" r="-6008" b="-4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EAEAD-1420-C390-BF1E-C297BBD5394E}"/>
                  </a:ext>
                </a:extLst>
              </p:cNvPr>
              <p:cNvSpPr txBox="1"/>
              <p:nvPr/>
            </p:nvSpPr>
            <p:spPr>
              <a:xfrm>
                <a:off x="705971" y="5057851"/>
                <a:ext cx="4565276" cy="967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接下来，我们将来自空间通路的特征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与频率通路的特征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zh-CN" altLang="en-US" dirty="0"/>
                  <a:t>进行拼接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25EAEAD-1420-C390-BF1E-C297BBD5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1" y="5057851"/>
                <a:ext cx="4565276" cy="967829"/>
              </a:xfrm>
              <a:prstGeom prst="rect">
                <a:avLst/>
              </a:prstGeom>
              <a:blipFill>
                <a:blip r:embed="rId5"/>
                <a:stretch>
                  <a:fillRect l="-1202" t="-3797" r="-1068" b="-3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46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1327</Words>
  <Application>Microsoft Office PowerPoint</Application>
  <PresentationFormat>宽屏</PresentationFormat>
  <Paragraphs>112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-apple-system</vt:lpstr>
      <vt:lpstr>等线</vt:lpstr>
      <vt:lpstr>苹方-简</vt:lpstr>
      <vt:lpstr>Arial</vt:lpstr>
      <vt:lpstr>Calibri</vt:lpstr>
      <vt:lpstr>Cambria Math</vt:lpstr>
      <vt:lpstr>Segoe UI</vt:lpstr>
      <vt:lpstr>Times New Roman</vt:lpstr>
      <vt:lpstr>Office 主题​​</vt:lpstr>
      <vt:lpstr>PowerPoint 演示文稿</vt:lpstr>
      <vt:lpstr>PowerPoint 演示文稿</vt:lpstr>
      <vt:lpstr>PowerPoint 演示文稿</vt:lpstr>
      <vt:lpstr>Compare with Traditional method</vt:lpstr>
      <vt:lpstr>PowerPoint 演示文稿</vt:lpstr>
      <vt:lpstr>Feature Alignment Module</vt:lpstr>
      <vt:lpstr>Feature Alignment Module</vt:lpstr>
      <vt:lpstr>Fourier Enhancement Module</vt:lpstr>
      <vt:lpstr>Fourier Enhancement Module</vt:lpstr>
      <vt:lpstr>PowerPoint 演示文稿</vt:lpstr>
      <vt:lpstr>Two-stage Training Curriculum</vt:lpstr>
      <vt:lpstr>About Training</vt:lpstr>
      <vt:lpstr>But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50</cp:revision>
  <dcterms:created xsi:type="dcterms:W3CDTF">2025-02-06T09:29:27Z</dcterms:created>
  <dcterms:modified xsi:type="dcterms:W3CDTF">2025-06-25T02:42:05Z</dcterms:modified>
</cp:coreProperties>
</file>